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3" r:id="rId2"/>
    <p:sldId id="319" r:id="rId3"/>
    <p:sldId id="320" r:id="rId4"/>
    <p:sldId id="264" r:id="rId5"/>
    <p:sldId id="291" r:id="rId6"/>
    <p:sldId id="292" r:id="rId7"/>
    <p:sldId id="293" r:id="rId8"/>
    <p:sldId id="289" r:id="rId9"/>
    <p:sldId id="290" r:id="rId10"/>
    <p:sldId id="265" r:id="rId11"/>
    <p:sldId id="266" r:id="rId12"/>
    <p:sldId id="295" r:id="rId13"/>
    <p:sldId id="296" r:id="rId14"/>
    <p:sldId id="306" r:id="rId15"/>
    <p:sldId id="297" r:id="rId16"/>
    <p:sldId id="298" r:id="rId17"/>
    <p:sldId id="307" r:id="rId18"/>
    <p:sldId id="308" r:id="rId19"/>
    <p:sldId id="301" r:id="rId20"/>
    <p:sldId id="302" r:id="rId21"/>
    <p:sldId id="309" r:id="rId22"/>
    <p:sldId id="303" r:id="rId23"/>
    <p:sldId id="310" r:id="rId24"/>
    <p:sldId id="311" r:id="rId25"/>
    <p:sldId id="312" r:id="rId26"/>
    <p:sldId id="313" r:id="rId27"/>
    <p:sldId id="314" r:id="rId28"/>
    <p:sldId id="31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F1F8"/>
    <a:srgbClr val="DD3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040" y="-136"/>
      </p:cViewPr>
      <p:guideLst>
        <p:guide orient="horz" pos="1058"/>
        <p:guide pos="3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w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2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image" Target="../media/image37.emf"/><Relationship Id="rId2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1" Type="http://schemas.openxmlformats.org/officeDocument/2006/relationships/image" Target="../media/image8.emf"/><Relationship Id="rId2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image" Target="../media/image23.wmf"/><Relationship Id="rId2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/>
              </a:defRPr>
            </a:lvl1pPr>
          </a:lstStyle>
          <a:p>
            <a:fld id="{C051D049-93EE-4347-85D5-19066EB046DE}" type="datetimeFigureOut">
              <a:rPr lang="en-US" smtClean="0"/>
              <a:pPr/>
              <a:t>11/2/16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/>
              </a:defRPr>
            </a:lvl1pPr>
          </a:lstStyle>
          <a:p>
            <a:fld id="{DA044BA0-3D33-244F-BF1E-374CF3137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9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9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8001204-23F8-284E-B321-9A9F20C77220}" type="datetimeFigureOut">
              <a:rPr lang="en-US" smtClean="0"/>
              <a:pPr/>
              <a:t>11/2/16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E8202D2D-EFE8-3948-88B8-04867B4423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6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image" Target="../media/image25.emf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0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0.bin"/><Relationship Id="rId12" Type="http://schemas.openxmlformats.org/officeDocument/2006/relationships/image" Target="../media/image3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6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9.bin"/><Relationship Id="rId10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image" Target="../media/image3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1.bin"/><Relationship Id="rId12" Type="http://schemas.openxmlformats.org/officeDocument/2006/relationships/image" Target="../media/image3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44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45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46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image" Target="../media/image6.jpeg"/><Relationship Id="rId6" Type="http://schemas.openxmlformats.org/officeDocument/2006/relationships/image" Target="../media/image7.gi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45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3.emf"/><Relationship Id="rId5" Type="http://schemas.openxmlformats.org/officeDocument/2006/relationships/image" Target="../media/image6.jpeg"/><Relationship Id="rId6" Type="http://schemas.openxmlformats.org/officeDocument/2006/relationships/image" Target="../media/image7.gi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58.bin"/><Relationship Id="rId10" Type="http://schemas.openxmlformats.org/officeDocument/2006/relationships/image" Target="../media/image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6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9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58.emf"/><Relationship Id="rId9" Type="http://schemas.openxmlformats.org/officeDocument/2006/relationships/image" Target="../media/image6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65.emf"/><Relationship Id="rId9" Type="http://schemas.openxmlformats.org/officeDocument/2006/relationships/image" Target="../media/image67.png"/><Relationship Id="rId10" Type="http://schemas.openxmlformats.org/officeDocument/2006/relationships/oleObject" Target="../embeddings/oleObject66.bin"/><Relationship Id="rId11" Type="http://schemas.openxmlformats.org/officeDocument/2006/relationships/image" Target="../media/image66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0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1.e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2.e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4.emf"/><Relationship Id="rId6" Type="http://schemas.openxmlformats.org/officeDocument/2006/relationships/image" Target="../media/image16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15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0.wmf"/><Relationship Id="rId7" Type="http://schemas.openxmlformats.org/officeDocument/2006/relationships/image" Target="../media/image16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0.wmf"/><Relationship Id="rId7" Type="http://schemas.openxmlformats.org/officeDocument/2006/relationships/image" Target="../media/image16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5543" y="-278323"/>
            <a:ext cx="947102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Lecture 11. Polyatomic Molecules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993900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9" y="1993900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88" name="Object 10"/>
          <p:cNvGraphicFramePr>
            <a:graphicFrameLocks noChangeAspect="1"/>
          </p:cNvGraphicFramePr>
          <p:nvPr/>
        </p:nvGraphicFramePr>
        <p:xfrm>
          <a:off x="232013" y="3766782"/>
          <a:ext cx="3832312" cy="259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2" name="Equation" r:id="rId3" imgW="2400120" imgH="1625400" progId="Equation.DSMT4">
                  <p:embed/>
                </p:oleObj>
              </mc:Choice>
              <mc:Fallback>
                <p:oleObj name="Equation" r:id="rId3" imgW="240012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3" y="3766782"/>
                        <a:ext cx="3832312" cy="25930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10"/>
          <p:cNvGraphicFramePr>
            <a:graphicFrameLocks noChangeAspect="1"/>
          </p:cNvGraphicFramePr>
          <p:nvPr/>
        </p:nvGraphicFramePr>
        <p:xfrm>
          <a:off x="4619934" y="3646823"/>
          <a:ext cx="4151516" cy="282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3" name="Equation" r:id="rId5" imgW="2577960" imgH="1752480" progId="Equation.DSMT4">
                  <p:embed/>
                </p:oleObj>
              </mc:Choice>
              <mc:Fallback>
                <p:oleObj name="Equation" r:id="rId5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34" y="3646823"/>
                        <a:ext cx="4151516" cy="282221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63384"/>
              </p:ext>
            </p:extLst>
          </p:nvPr>
        </p:nvGraphicFramePr>
        <p:xfrm>
          <a:off x="741363" y="2076450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4" name="Equation" r:id="rId7" imgW="1003300" imgH="317500" progId="Equation.3">
                  <p:embed/>
                </p:oleObj>
              </mc:Choice>
              <mc:Fallback>
                <p:oleObj name="Equation" r:id="rId7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076450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903090"/>
              </p:ext>
            </p:extLst>
          </p:nvPr>
        </p:nvGraphicFramePr>
        <p:xfrm>
          <a:off x="4573588" y="3406775"/>
          <a:ext cx="4243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5" name="Equation" r:id="rId9" imgW="2336800" imgH="1816100" progId="Equation.DSMT4">
                  <p:embed/>
                </p:oleObj>
              </mc:Choice>
              <mc:Fallback>
                <p:oleObj name="Equation" r:id="rId9" imgW="2336800" imgH="1816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406775"/>
                        <a:ext cx="4243387" cy="329882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416764"/>
              </p:ext>
            </p:extLst>
          </p:nvPr>
        </p:nvGraphicFramePr>
        <p:xfrm>
          <a:off x="5180013" y="1543050"/>
          <a:ext cx="29273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" name="Equation" r:id="rId11" imgW="1028700" imgH="571500" progId="Equation.3">
                  <p:embed/>
                </p:oleObj>
              </mc:Choice>
              <mc:Fallback>
                <p:oleObj name="Equation" r:id="rId11" imgW="10287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1543050"/>
                        <a:ext cx="2927350" cy="1619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26095"/>
              </p:ext>
            </p:extLst>
          </p:nvPr>
        </p:nvGraphicFramePr>
        <p:xfrm>
          <a:off x="209550" y="3455988"/>
          <a:ext cx="3925888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7" name="Equation" r:id="rId13" imgW="2019300" imgH="1638300" progId="Equation.DSMT4">
                  <p:embed/>
                </p:oleObj>
              </mc:Choice>
              <mc:Fallback>
                <p:oleObj name="Equation" r:id="rId13" imgW="2019300" imgH="163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3455988"/>
                        <a:ext cx="3925888" cy="31829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12188" y="1483773"/>
            <a:ext cx="4336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99"/>
                </a:solidFill>
                <a:latin typeface="Georgia"/>
              </a:rPr>
              <a:t>angle between two vectors</a:t>
            </a:r>
            <a:endParaRPr lang="en-US" sz="2800" dirty="0">
              <a:solidFill>
                <a:srgbClr val="000099"/>
              </a:solidFill>
              <a:latin typeface="Georg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132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6603"/>
              </p:ext>
            </p:extLst>
          </p:nvPr>
        </p:nvGraphicFramePr>
        <p:xfrm>
          <a:off x="3992563" y="795338"/>
          <a:ext cx="47831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" name="Equation" r:id="rId3" imgW="2324100" imgH="927100" progId="Equation.DSMT4">
                  <p:embed/>
                </p:oleObj>
              </mc:Choice>
              <mc:Fallback>
                <p:oleObj name="Equation" r:id="rId3" imgW="23241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795338"/>
                        <a:ext cx="4783137" cy="19081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897624"/>
              </p:ext>
            </p:extLst>
          </p:nvPr>
        </p:nvGraphicFramePr>
        <p:xfrm>
          <a:off x="23813" y="2719388"/>
          <a:ext cx="91646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1" name="Equation" r:id="rId5" imgW="4787900" imgH="533400" progId="Equation.3">
                  <p:embed/>
                </p:oleObj>
              </mc:Choice>
              <mc:Fallback>
                <p:oleObj name="Equation" r:id="rId5" imgW="47879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719388"/>
                        <a:ext cx="9164637" cy="1017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785571"/>
              </p:ext>
            </p:extLst>
          </p:nvPr>
        </p:nvGraphicFramePr>
        <p:xfrm>
          <a:off x="1174750" y="5668963"/>
          <a:ext cx="67532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2" name="Equation" r:id="rId7" imgW="2946400" imgH="520700" progId="Equation.3">
                  <p:embed/>
                </p:oleObj>
              </mc:Choice>
              <mc:Fallback>
                <p:oleObj name="Equation" r:id="rId7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5668963"/>
                        <a:ext cx="6753225" cy="11922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3711"/>
              </p:ext>
            </p:extLst>
          </p:nvPr>
        </p:nvGraphicFramePr>
        <p:xfrm>
          <a:off x="793750" y="962025"/>
          <a:ext cx="261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3" name="Equation" r:id="rId9" imgW="1143000" imgH="584200" progId="Equation.3">
                  <p:embed/>
                </p:oleObj>
              </mc:Choice>
              <mc:Fallback>
                <p:oleObj name="Equation" r:id="rId9" imgW="1143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962025"/>
                        <a:ext cx="2619375" cy="13319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3891" y="-1368"/>
            <a:ext cx="7766968" cy="8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1185246" y="3811588"/>
          <a:ext cx="66770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4" name="Equation" r:id="rId11" imgW="3352680" imgH="1041120" progId="Equation.3">
                  <p:embed/>
                </p:oleObj>
              </mc:Choice>
              <mc:Fallback>
                <p:oleObj name="Equation" r:id="rId11" imgW="335268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46" y="3811588"/>
                        <a:ext cx="6677025" cy="1852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01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1450" y="-36508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Non-equivalent Hybrid </a:t>
            </a:r>
            <a:r>
              <a:rPr lang="en-US" sz="2400" b="1" u="sng" dirty="0" err="1" smtClean="0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: H</a:t>
            </a:r>
            <a:r>
              <a:rPr lang="en-US" sz="2400" b="1" u="sng" baseline="-25000" dirty="0" smtClean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O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2570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039276"/>
              </p:ext>
            </p:extLst>
          </p:nvPr>
        </p:nvGraphicFramePr>
        <p:xfrm>
          <a:off x="3219450" y="2630488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2" name="Equation" r:id="rId3" imgW="2781300" imgH="825500" progId="Equation.3">
                  <p:embed/>
                </p:oleObj>
              </mc:Choice>
              <mc:Fallback>
                <p:oleObj name="Equation" r:id="rId3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630488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545910" y="1135037"/>
            <a:ext cx="2704532" cy="2522564"/>
            <a:chOff x="627797" y="1339753"/>
            <a:chExt cx="2704532" cy="2522564"/>
          </a:xfrm>
        </p:grpSpPr>
        <p:cxnSp>
          <p:nvCxnSpPr>
            <p:cNvPr id="10" name="Straight Connector 9"/>
            <p:cNvCxnSpPr/>
            <p:nvPr/>
          </p:nvCxnSpPr>
          <p:spPr>
            <a:xfrm rot="10800000">
              <a:off x="723331" y="1514901"/>
              <a:ext cx="1187376" cy="9826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940274" y="1514901"/>
              <a:ext cx="1226007" cy="9712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719616" y="2251879"/>
              <a:ext cx="409433" cy="382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828799" y="2674962"/>
              <a:ext cx="163774" cy="100993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69743" y="2634016"/>
              <a:ext cx="95535" cy="1228301"/>
              <a:chOff x="382137" y="2033515"/>
              <a:chExt cx="191068" cy="19516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>
                <a:off x="-565590" y="2982036"/>
                <a:ext cx="1950840" cy="55386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6200000" flipH="1">
                <a:off x="-443555" y="2954738"/>
                <a:ext cx="1937984" cy="95537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/>
            <p:cNvSpPr/>
            <p:nvPr/>
          </p:nvSpPr>
          <p:spPr>
            <a:xfrm>
              <a:off x="627797" y="1405718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141260" y="1339753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35" name="Arc 34"/>
          <p:cNvSpPr/>
          <p:nvPr/>
        </p:nvSpPr>
        <p:spPr>
          <a:xfrm rot="18756826">
            <a:off x="1119115" y="1542195"/>
            <a:ext cx="1569493" cy="1705970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5400000" flipH="1" flipV="1">
            <a:off x="1132761" y="1542198"/>
            <a:ext cx="141937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2137" y="2279176"/>
            <a:ext cx="309804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8411" y="1779294"/>
            <a:ext cx="68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+y</a:t>
            </a:r>
            <a:endParaRPr lang="en-IN" b="1" i="1" dirty="0">
              <a:latin typeface="Georg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32263" y="676100"/>
            <a:ext cx="640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+z</a:t>
            </a:r>
            <a:endParaRPr lang="en-IN" b="1" i="1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33516" y="798930"/>
            <a:ext cx="714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 smtClean="0">
                <a:solidFill>
                  <a:prstClr val="black"/>
                </a:solidFill>
                <a:latin typeface="Georgia" pitchFamily="18" charset="0"/>
              </a:rPr>
              <a:t>a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753263"/>
            <a:ext cx="71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 err="1" smtClean="0">
                <a:solidFill>
                  <a:prstClr val="black"/>
                </a:solidFill>
                <a:latin typeface="Georgia" pitchFamily="18" charset="0"/>
              </a:rPr>
              <a:t>b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15904" y="852346"/>
            <a:ext cx="4154503" cy="461665"/>
          </a:xfrm>
          <a:prstGeom prst="rect">
            <a:avLst/>
          </a:prstGeom>
          <a:solidFill>
            <a:srgbClr val="99CC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H—O—H angle (2</a:t>
            </a:r>
            <a:r>
              <a:rPr lang="el-GR" sz="2400" i="1" dirty="0" smtClean="0">
                <a:latin typeface="Lucida Grande"/>
                <a:ea typeface="Lucida Grande"/>
                <a:cs typeface="Lucida Grande"/>
              </a:rPr>
              <a:t>θ</a:t>
            </a:r>
            <a:r>
              <a:rPr lang="el-GR" sz="2400" dirty="0" smtClean="0">
                <a:latin typeface="Georgia"/>
              </a:rPr>
              <a:t> </a:t>
            </a:r>
            <a:r>
              <a:rPr lang="en-US" sz="2400" dirty="0" smtClean="0">
                <a:latin typeface="Georgia"/>
              </a:rPr>
              <a:t>= 104.5º)</a:t>
            </a:r>
            <a:endParaRPr lang="en-US" sz="2400" baseline="-25000" dirty="0"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0574" y="1210817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21390" y="1213089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 smtClean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75223" y="1596778"/>
            <a:ext cx="5480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2 H atoms along +z, in </a:t>
            </a:r>
            <a:r>
              <a:rPr lang="en-US" sz="2400" dirty="0" err="1" smtClean="0">
                <a:latin typeface="Georgia"/>
              </a:rPr>
              <a:t>yz</a:t>
            </a:r>
            <a:r>
              <a:rPr lang="en-US" sz="2400" dirty="0" smtClean="0">
                <a:latin typeface="Georgia"/>
              </a:rPr>
              <a:t> plane </a:t>
            </a:r>
          </a:p>
          <a:p>
            <a:r>
              <a:rPr lang="en-US" sz="2400" dirty="0" smtClean="0">
                <a:latin typeface="Georgia"/>
              </a:rPr>
              <a:t>2 Lone pair of electrons in </a:t>
            </a:r>
            <a:r>
              <a:rPr lang="en-US" sz="2400" dirty="0" err="1" smtClean="0">
                <a:latin typeface="Georgia"/>
              </a:rPr>
              <a:t>xz</a:t>
            </a:r>
            <a:r>
              <a:rPr lang="en-US" sz="2400" dirty="0" smtClean="0">
                <a:latin typeface="Georgia"/>
              </a:rPr>
              <a:t> plane (-z)</a:t>
            </a:r>
            <a:endParaRPr lang="en-US" sz="2400" dirty="0">
              <a:latin typeface="Georgi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3572" y="4424139"/>
            <a:ext cx="636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Why take a negative sign of coefficient for 2</a:t>
            </a:r>
            <a:r>
              <a:rPr lang="en-US" sz="2400" i="1" dirty="0" smtClean="0">
                <a:latin typeface="Georgia"/>
              </a:rPr>
              <a:t>s</a:t>
            </a:r>
            <a:r>
              <a:rPr lang="en-US" sz="2400" dirty="0" smtClean="0">
                <a:latin typeface="Georgia"/>
              </a:rPr>
              <a:t>?</a:t>
            </a:r>
            <a:endParaRPr lang="en-US" sz="2400" dirty="0">
              <a:latin typeface="Georgia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760496" y="5117913"/>
            <a:ext cx="1371600" cy="1371600"/>
            <a:chOff x="1392043" y="5076969"/>
            <a:chExt cx="1371600" cy="1371600"/>
          </a:xfrm>
        </p:grpSpPr>
        <p:sp>
          <p:nvSpPr>
            <p:cNvPr id="56" name="Oval 55"/>
            <p:cNvSpPr/>
            <p:nvPr/>
          </p:nvSpPr>
          <p:spPr>
            <a:xfrm>
              <a:off x="1392043" y="5076969"/>
              <a:ext cx="13716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856063" y="5540989"/>
              <a:ext cx="457200" cy="4572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21381772">
            <a:off x="809821" y="5060448"/>
            <a:ext cx="3312295" cy="1509859"/>
            <a:chOff x="4726766" y="4814788"/>
            <a:chExt cx="3312295" cy="1509859"/>
          </a:xfrm>
        </p:grpSpPr>
        <p:sp>
          <p:nvSpPr>
            <p:cNvPr id="58" name="Teardrop 57"/>
            <p:cNvSpPr/>
            <p:nvPr/>
          </p:nvSpPr>
          <p:spPr>
            <a:xfrm rot="2963269">
              <a:off x="4726766" y="4814788"/>
              <a:ext cx="1371600" cy="13716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13728296">
              <a:off x="6667461" y="4953047"/>
              <a:ext cx="1371600" cy="1371600"/>
            </a:xfrm>
            <a:prstGeom prst="teardrop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67341" y="4851624"/>
            <a:ext cx="47106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In order to get a “+” sign on the 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major lobe of each hybrid orbital,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which have to form MO with 1</a:t>
            </a:r>
            <a:r>
              <a:rPr lang="en-US" sz="2400" i="1" dirty="0" smtClean="0">
                <a:solidFill>
                  <a:srgbClr val="000099"/>
                </a:solidFill>
                <a:latin typeface="Georgia"/>
              </a:rPr>
              <a:t>s</a:t>
            </a:r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 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orbital of H (with + sign)</a:t>
            </a:r>
            <a:endParaRPr lang="en-US" sz="2400" dirty="0">
              <a:solidFill>
                <a:srgbClr val="000099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7193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083799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0" name="Equation" r:id="rId3" imgW="3911600" imgH="431800" progId="Equation.3">
                  <p:embed/>
                </p:oleObj>
              </mc:Choice>
              <mc:Fallback>
                <p:oleObj name="Equation" r:id="rId3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8521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1" name="Equation" r:id="rId5" imgW="2832100" imgH="304800" progId="Equation.3">
                  <p:embed/>
                </p:oleObj>
              </mc:Choice>
              <mc:Fallback>
                <p:oleObj name="Equation" r:id="rId5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 smtClean="0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 involved in bonding with H(1s)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49977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2" name="Equation" r:id="rId7" imgW="1028700" imgH="444500" progId="Equation.3">
                  <p:embed/>
                </p:oleObj>
              </mc:Choice>
              <mc:Fallback>
                <p:oleObj name="Equation" r:id="rId7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09390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3" name="Equation" r:id="rId9" imgW="4749800" imgH="431800" progId="Equation.3">
                  <p:embed/>
                </p:oleObj>
              </mc:Choice>
              <mc:Fallback>
                <p:oleObj name="Equation" r:id="rId9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Georgia"/>
                <a:cs typeface="Georgia"/>
              </a:rPr>
              <a:t>Orthogonality</a:t>
            </a:r>
            <a:r>
              <a:rPr lang="en-US" sz="2400" b="1" dirty="0" smtClean="0">
                <a:latin typeface="Georgia"/>
                <a:cs typeface="Georgia"/>
              </a:rPr>
              <a:t>:</a:t>
            </a:r>
            <a:endParaRPr lang="en-US" sz="2400" b="1" dirty="0">
              <a:latin typeface="Georgia"/>
              <a:cs typeface="Georgi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smtClean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 smtClean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 smtClean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  <p:graphicFrame>
        <p:nvGraphicFramePr>
          <p:cNvPr id="3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17971"/>
              </p:ext>
            </p:extLst>
          </p:nvPr>
        </p:nvGraphicFramePr>
        <p:xfrm>
          <a:off x="139171" y="4263237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4" name="Equation" r:id="rId11" imgW="2781300" imgH="825500" progId="Equation.3">
                  <p:embed/>
                </p:oleObj>
              </mc:Choice>
              <mc:Fallback>
                <p:oleObj name="Equation" r:id="rId11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71" y="4263237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92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826431"/>
              </p:ext>
            </p:extLst>
          </p:nvPr>
        </p:nvGraphicFramePr>
        <p:xfrm>
          <a:off x="0" y="4233863"/>
          <a:ext cx="6365875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4" name="Equation" r:id="rId3" imgW="2895600" imgH="825500" progId="Equation.3">
                  <p:embed/>
                </p:oleObj>
              </mc:Choice>
              <mc:Fallback>
                <p:oleObj name="Equation" r:id="rId3" imgW="28956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33863"/>
                        <a:ext cx="6365875" cy="18113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106897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5" name="Equation" r:id="rId5" imgW="3911600" imgH="431800" progId="Equation.3">
                  <p:embed/>
                </p:oleObj>
              </mc:Choice>
              <mc:Fallback>
                <p:oleObj name="Equation" r:id="rId5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1031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6" name="Equation" r:id="rId7" imgW="2832100" imgH="304800" progId="Equation.3">
                  <p:embed/>
                </p:oleObj>
              </mc:Choice>
              <mc:Fallback>
                <p:oleObj name="Equation" r:id="rId7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 smtClean="0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 involved in bonding with H(1s)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820869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7" name="Equation" r:id="rId9" imgW="1028700" imgH="444500" progId="Equation.3">
                  <p:embed/>
                </p:oleObj>
              </mc:Choice>
              <mc:Fallback>
                <p:oleObj name="Equation" r:id="rId9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40951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8" name="Equation" r:id="rId11" imgW="4749800" imgH="431800" progId="Equation.3">
                  <p:embed/>
                </p:oleObj>
              </mc:Choice>
              <mc:Fallback>
                <p:oleObj name="Equation" r:id="rId11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Georgia"/>
                <a:cs typeface="Georgia"/>
              </a:rPr>
              <a:t>Orthogonality</a:t>
            </a:r>
            <a:r>
              <a:rPr lang="en-US" sz="2400" b="1" dirty="0" smtClean="0">
                <a:latin typeface="Georgia"/>
                <a:cs typeface="Georgia"/>
              </a:rPr>
              <a:t>:</a:t>
            </a:r>
            <a:endParaRPr lang="en-US" sz="2400" b="1" dirty="0">
              <a:latin typeface="Georgia"/>
              <a:cs typeface="Georgi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smtClean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 smtClean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 smtClean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43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971718"/>
              </p:ext>
            </p:extLst>
          </p:nvPr>
        </p:nvGraphicFramePr>
        <p:xfrm>
          <a:off x="1491337" y="3386138"/>
          <a:ext cx="612616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8" name="Equation" r:id="rId3" imgW="2438400" imgH="711200" progId="Equation.3">
                  <p:embed/>
                </p:oleObj>
              </mc:Choice>
              <mc:Fallback>
                <p:oleObj name="Equation" r:id="rId3" imgW="2438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337" y="3386138"/>
                        <a:ext cx="6126163" cy="1787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22272" y="5491559"/>
            <a:ext cx="619753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% </a:t>
            </a:r>
            <a:r>
              <a:rPr lang="en-US" sz="2400" i="1" dirty="0" smtClean="0">
                <a:latin typeface="Georgia"/>
              </a:rPr>
              <a:t>p</a:t>
            </a:r>
            <a:r>
              <a:rPr lang="en-US" sz="2400" dirty="0" smtClean="0">
                <a:latin typeface="Georgia"/>
              </a:rPr>
              <a:t> character: (0.55)</a:t>
            </a:r>
            <a:r>
              <a:rPr lang="en-US" sz="2400" baseline="30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+(0.71)</a:t>
            </a:r>
            <a:r>
              <a:rPr lang="en-US" sz="2400" baseline="30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=0.80 (80%)</a:t>
            </a:r>
          </a:p>
          <a:p>
            <a:r>
              <a:rPr lang="en-US" sz="2400" dirty="0" smtClean="0">
                <a:latin typeface="Georgia"/>
              </a:rPr>
              <a:t>% </a:t>
            </a:r>
            <a:r>
              <a:rPr lang="en-US" sz="2400" i="1" dirty="0" smtClean="0">
                <a:latin typeface="Georgia"/>
              </a:rPr>
              <a:t>s</a:t>
            </a:r>
            <a:r>
              <a:rPr lang="en-US" sz="2400" dirty="0" smtClean="0">
                <a:latin typeface="Georgia"/>
              </a:rPr>
              <a:t> character = (-0.45)</a:t>
            </a:r>
            <a:r>
              <a:rPr lang="en-US" sz="2400" baseline="30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 = 0.2 (20%)</a:t>
            </a:r>
          </a:p>
          <a:p>
            <a:r>
              <a:rPr lang="en-US" sz="2400" dirty="0" smtClean="0">
                <a:latin typeface="Georgia"/>
                <a:sym typeface="Wingdings" pitchFamily="2" charset="2"/>
              </a:rPr>
              <a:t>  </a:t>
            </a:r>
            <a:r>
              <a:rPr lang="en-US" sz="2400" b="1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more like </a:t>
            </a:r>
            <a:r>
              <a:rPr lang="en-US" sz="2400" b="1" i="1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4</a:t>
            </a:r>
            <a:r>
              <a:rPr lang="en-US" sz="2400" b="1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 , rather than </a:t>
            </a:r>
            <a:r>
              <a:rPr lang="en-US" sz="2400" b="1" i="1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3</a:t>
            </a:r>
            <a:endParaRPr lang="en-US" sz="2400" b="1" baseline="-25000" dirty="0">
              <a:solidFill>
                <a:srgbClr val="000099"/>
              </a:solidFill>
              <a:latin typeface="Georgia"/>
            </a:endParaRPr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905477"/>
              </p:ext>
            </p:extLst>
          </p:nvPr>
        </p:nvGraphicFramePr>
        <p:xfrm>
          <a:off x="3386456" y="719667"/>
          <a:ext cx="22907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9" name="Equation" r:id="rId5" imgW="1130300" imgH="469900" progId="Equation.3">
                  <p:embed/>
                </p:oleObj>
              </mc:Choice>
              <mc:Fallback>
                <p:oleObj name="Equation" r:id="rId5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456" y="719667"/>
                        <a:ext cx="2290763" cy="9509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Normalize each bonding hybrid orbital to obtain correct coefficients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104816"/>
              </p:ext>
            </p:extLst>
          </p:nvPr>
        </p:nvGraphicFramePr>
        <p:xfrm>
          <a:off x="259299" y="1698097"/>
          <a:ext cx="87296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0" name="Equation" r:id="rId7" imgW="4305300" imgH="431800" progId="Equation.3">
                  <p:embed/>
                </p:oleObj>
              </mc:Choice>
              <mc:Fallback>
                <p:oleObj name="Equation" r:id="rId7" imgW="4305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99" y="1698097"/>
                        <a:ext cx="8729663" cy="8731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070025"/>
              </p:ext>
            </p:extLst>
          </p:nvPr>
        </p:nvGraphicFramePr>
        <p:xfrm>
          <a:off x="1259961" y="2549525"/>
          <a:ext cx="65913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1" name="Equation" r:id="rId9" imgW="3251200" imgH="393700" progId="Equation.3">
                  <p:embed/>
                </p:oleObj>
              </mc:Choice>
              <mc:Fallback>
                <p:oleObj name="Equation" r:id="rId9" imgW="325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961" y="2549525"/>
                        <a:ext cx="6591300" cy="7969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017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47242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4" name="Equation" r:id="rId3" imgW="2603500" imgH="711200" progId="Equation.3">
                  <p:embed/>
                </p:oleObj>
              </mc:Choice>
              <mc:Fallback>
                <p:oleObj name="Equation" r:id="rId3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pSp>
        <p:nvGrpSpPr>
          <p:cNvPr id="9" name="Group 68"/>
          <p:cNvGrpSpPr/>
          <p:nvPr/>
        </p:nvGrpSpPr>
        <p:grpSpPr>
          <a:xfrm>
            <a:off x="211376" y="3081965"/>
            <a:ext cx="4047824" cy="2981501"/>
            <a:chOff x="0" y="1459850"/>
            <a:chExt cx="4047824" cy="2981501"/>
          </a:xfrm>
        </p:grpSpPr>
        <p:grpSp>
          <p:nvGrpSpPr>
            <p:cNvPr id="10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3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4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5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11" name="Arc 10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208411" y="2563044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32263" y="1459850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3516" y="1582680"/>
              <a:ext cx="714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 smtClean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1509449"/>
              <a:ext cx="717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smtClean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0574" y="1994567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 smtClean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1390" y="1996839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 smtClean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 smtClean="0">
                  <a:latin typeface="Georgia"/>
                </a:rPr>
                <a:t>H</a:t>
              </a:r>
              <a:r>
                <a:rPr lang="en-US" sz="2600" baseline="-25000" dirty="0" err="1" smtClean="0">
                  <a:latin typeface="Georgia"/>
                </a:rPr>
                <a:t>b</a:t>
              </a:r>
              <a:r>
                <a:rPr lang="en-US" sz="2600" baseline="-25000" dirty="0" smtClean="0">
                  <a:latin typeface="Georgia"/>
                </a:rPr>
                <a:t> </a:t>
              </a:r>
              <a:r>
                <a:rPr lang="en-US" sz="2600" dirty="0" smtClean="0">
                  <a:latin typeface="Georgia"/>
                </a:rPr>
                <a:t>behind H</a:t>
              </a:r>
              <a:r>
                <a:rPr lang="en-US" sz="2600" baseline="-25000" dirty="0" smtClean="0">
                  <a:latin typeface="Georgia"/>
                </a:rPr>
                <a:t>a</a:t>
              </a:r>
              <a:endParaRPr lang="en-US" sz="2600" baseline="-25000" dirty="0">
                <a:latin typeface="Georgia"/>
              </a:endParaRP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 smtClean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 smtClean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8887" y="5456255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99"/>
                </a:solidFill>
                <a:latin typeface="Georgia"/>
              </a:rPr>
              <a:t>2p</a:t>
            </a:r>
            <a:r>
              <a:rPr lang="en-US" sz="2400" baseline="-25000" dirty="0" smtClean="0">
                <a:solidFill>
                  <a:srgbClr val="000099"/>
                </a:solidFill>
                <a:latin typeface="Georgia"/>
              </a:rPr>
              <a:t>y</a:t>
            </a:r>
            <a:r>
              <a:rPr lang="en-US" sz="2400" dirty="0" smtClean="0">
                <a:solidFill>
                  <a:srgbClr val="000099"/>
                </a:solidFill>
                <a:latin typeface="Georgia"/>
                <a:sym typeface="Wingdings" pitchFamily="2" charset="2"/>
              </a:rPr>
              <a:t>0</a:t>
            </a:r>
            <a:endParaRPr lang="en-US" sz="2400" dirty="0">
              <a:solidFill>
                <a:srgbClr val="000099"/>
              </a:solidFill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50423" y="5891989"/>
            <a:ext cx="830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LPs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56003" y="5233885"/>
            <a:ext cx="3284335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Georgia"/>
              </a:rPr>
              <a:t>2 Lone pair hybrids along  negative </a:t>
            </a:r>
            <a:r>
              <a:rPr lang="en-US" sz="2400" i="1" dirty="0" smtClean="0">
                <a:latin typeface="Georgia"/>
              </a:rPr>
              <a:t>z</a:t>
            </a:r>
            <a:r>
              <a:rPr lang="en-US" sz="2400" dirty="0" smtClean="0">
                <a:latin typeface="Georgia"/>
              </a:rPr>
              <a:t> axis and in </a:t>
            </a:r>
            <a:r>
              <a:rPr lang="en-US" sz="2400" i="1" dirty="0" err="1" smtClean="0">
                <a:latin typeface="Georgia"/>
              </a:rPr>
              <a:t>xz</a:t>
            </a:r>
            <a:r>
              <a:rPr lang="en-US" sz="2400" dirty="0" smtClean="0">
                <a:latin typeface="Georgia"/>
              </a:rPr>
              <a:t> plane – No contribution from </a:t>
            </a:r>
            <a:r>
              <a:rPr lang="en-US" sz="2400" i="1" dirty="0" err="1" smtClean="0">
                <a:latin typeface="Georgia"/>
              </a:rPr>
              <a:t>p</a:t>
            </a:r>
            <a:r>
              <a:rPr lang="en-US" sz="2400" i="1" baseline="-25000" dirty="0" err="1" smtClean="0">
                <a:latin typeface="Georgia"/>
              </a:rPr>
              <a:t>y</a:t>
            </a:r>
            <a:endParaRPr lang="en-US" sz="2400" i="1" dirty="0">
              <a:latin typeface="Georgi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=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6</a:t>
            </a:r>
            <a:r>
              <a:rPr lang="en-US" sz="2400" dirty="0" smtClean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766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426931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1" name="Equation" r:id="rId3" imgW="2603500" imgH="711200" progId="Equation.3">
                  <p:embed/>
                </p:oleObj>
              </mc:Choice>
              <mc:Fallback>
                <p:oleObj name="Equation" r:id="rId3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 smtClean="0">
                  <a:latin typeface="Georgia"/>
                </a:rPr>
                <a:t>H</a:t>
              </a:r>
              <a:r>
                <a:rPr lang="en-US" sz="2600" baseline="-25000" dirty="0" err="1" smtClean="0">
                  <a:latin typeface="Georgia"/>
                </a:rPr>
                <a:t>b</a:t>
              </a:r>
              <a:r>
                <a:rPr lang="en-US" sz="2600" baseline="-25000" dirty="0" smtClean="0">
                  <a:latin typeface="Georgia"/>
                </a:rPr>
                <a:t> </a:t>
              </a:r>
              <a:r>
                <a:rPr lang="en-US" sz="2600" dirty="0" smtClean="0">
                  <a:latin typeface="Georgia"/>
                </a:rPr>
                <a:t>behind H</a:t>
              </a:r>
              <a:r>
                <a:rPr lang="en-US" sz="2600" baseline="-25000" dirty="0" smtClean="0">
                  <a:latin typeface="Georgia"/>
                </a:rPr>
                <a:t>a</a:t>
              </a:r>
              <a:endParaRPr lang="en-US" sz="2600" baseline="-25000" dirty="0">
                <a:latin typeface="Georgia"/>
              </a:endParaRP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 smtClean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 smtClean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=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6</a:t>
            </a:r>
            <a:r>
              <a:rPr lang="en-US" sz="2400" dirty="0" smtClean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60648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2" name="Equation" r:id="rId5" imgW="2540000" imgH="711200" progId="Equation.3">
                  <p:embed/>
                </p:oleObj>
              </mc:Choice>
              <mc:Fallback>
                <p:oleObj name="Equation" r:id="rId5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28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 smtClean="0">
                  <a:latin typeface="Georgia"/>
                </a:rPr>
                <a:t>H</a:t>
              </a:r>
              <a:r>
                <a:rPr lang="en-US" sz="2600" baseline="-25000" dirty="0" err="1" smtClean="0">
                  <a:latin typeface="Georgia"/>
                </a:rPr>
                <a:t>b</a:t>
              </a:r>
              <a:r>
                <a:rPr lang="en-US" sz="2600" baseline="-25000" dirty="0" smtClean="0">
                  <a:latin typeface="Georgia"/>
                </a:rPr>
                <a:t> </a:t>
              </a:r>
              <a:r>
                <a:rPr lang="en-US" sz="2600" dirty="0" smtClean="0">
                  <a:latin typeface="Georgia"/>
                </a:rPr>
                <a:t>behind H</a:t>
              </a:r>
              <a:r>
                <a:rPr lang="en-US" sz="2600" baseline="-25000" dirty="0" smtClean="0">
                  <a:latin typeface="Georgia"/>
                </a:rPr>
                <a:t>a</a:t>
              </a:r>
              <a:endParaRPr lang="en-US" sz="2600" baseline="-25000" dirty="0">
                <a:latin typeface="Georgia"/>
              </a:endParaRP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 smtClean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 smtClean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09475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3" name="Equation" r:id="rId3" imgW="2540000" imgH="711200" progId="Equation.3">
                  <p:embed/>
                </p:oleObj>
              </mc:Choice>
              <mc:Fallback>
                <p:oleObj name="Equation" r:id="rId3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54932" y="1048007"/>
            <a:ext cx="7444798" cy="1200328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s</a:t>
            </a:r>
            <a:r>
              <a:rPr lang="en-US" sz="2400" dirty="0" smtClean="0">
                <a:latin typeface="Georgia"/>
              </a:rPr>
              <a:t> :      Same for both LP hybrid orbitals:  	          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3</a:t>
            </a:r>
            <a:r>
              <a:rPr lang="en-US" sz="2400" dirty="0" smtClean="0">
                <a:latin typeface="Georgia"/>
              </a:rPr>
              <a:t> = 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7</a:t>
            </a:r>
          </a:p>
          <a:p>
            <a:r>
              <a:rPr lang="en-US" sz="2400" dirty="0" smtClean="0">
                <a:latin typeface="Georgia"/>
              </a:rPr>
              <a:t>2</a:t>
            </a:r>
            <a:r>
              <a:rPr lang="en-US" sz="2400" i="1" dirty="0" smtClean="0">
                <a:latin typeface="Georgia"/>
              </a:rPr>
              <a:t>p</a:t>
            </a:r>
            <a:r>
              <a:rPr lang="en-US" sz="2400" i="1" baseline="-25000" dirty="0" smtClean="0">
                <a:latin typeface="Georgia"/>
              </a:rPr>
              <a:t>z</a:t>
            </a:r>
            <a:r>
              <a:rPr lang="en-US" sz="2400" dirty="0" smtClean="0">
                <a:latin typeface="Georgia"/>
              </a:rPr>
              <a:t> :  Same for both LP hybrids: 		                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5</a:t>
            </a:r>
            <a:r>
              <a:rPr lang="en-US" sz="2400" dirty="0" smtClean="0">
                <a:latin typeface="Georgia"/>
              </a:rPr>
              <a:t> = 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1</a:t>
            </a:r>
          </a:p>
          <a:p>
            <a:r>
              <a:rPr lang="en-US" sz="2400" dirty="0" smtClean="0">
                <a:latin typeface="Georgia"/>
              </a:rPr>
              <a:t>2</a:t>
            </a:r>
            <a:r>
              <a:rPr lang="en-US" sz="2400" i="1" dirty="0" smtClean="0">
                <a:latin typeface="Georgia"/>
              </a:rPr>
              <a:t>p</a:t>
            </a:r>
            <a:r>
              <a:rPr lang="en-US" sz="2400" i="1" baseline="-25000" dirty="0" smtClean="0">
                <a:latin typeface="Georgia"/>
              </a:rPr>
              <a:t>x</a:t>
            </a:r>
            <a:r>
              <a:rPr lang="en-US" sz="2400" dirty="0" smtClean="0">
                <a:latin typeface="Georgia"/>
              </a:rPr>
              <a:t>:   Same magnitude, opposite in sign:          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8</a:t>
            </a:r>
            <a:r>
              <a:rPr lang="en-US" sz="2400" dirty="0" smtClean="0">
                <a:latin typeface="Georgia"/>
              </a:rPr>
              <a:t> = -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2</a:t>
            </a:r>
            <a:r>
              <a:rPr lang="en-US" sz="2400" dirty="0" smtClean="0">
                <a:latin typeface="Georgia"/>
              </a:rPr>
              <a:t>=</a:t>
            </a:r>
            <a:r>
              <a:rPr lang="en-US" sz="2400" i="1" dirty="0" smtClean="0">
                <a:latin typeface="Georgia"/>
              </a:rPr>
              <a:t>d</a:t>
            </a:r>
            <a:r>
              <a:rPr lang="en-US" sz="2400" i="1" baseline="-25000" dirty="0" smtClean="0">
                <a:latin typeface="Georgia"/>
              </a:rPr>
              <a:t>6</a:t>
            </a:r>
            <a:r>
              <a:rPr lang="en-US" sz="2400" dirty="0" smtClean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68464"/>
              </p:ext>
            </p:extLst>
          </p:nvPr>
        </p:nvGraphicFramePr>
        <p:xfrm>
          <a:off x="104587" y="2529203"/>
          <a:ext cx="6259345" cy="154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4" name="Equation" r:id="rId5" imgW="2565360" imgH="634680" progId="Equation.3">
                  <p:embed/>
                </p:oleObj>
              </mc:Choice>
              <mc:Fallback>
                <p:oleObj name="Equation" r:id="rId5" imgW="25653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87" y="2529203"/>
                        <a:ext cx="6259345" cy="1549021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51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87" name="Object 3"/>
          <p:cNvGraphicFramePr>
            <a:graphicFrameLocks noChangeAspect="1"/>
          </p:cNvGraphicFramePr>
          <p:nvPr/>
        </p:nvGraphicFramePr>
        <p:xfrm>
          <a:off x="2600325" y="3128323"/>
          <a:ext cx="654367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4" name="Equation" r:id="rId3" imgW="3047760" imgH="660240" progId="">
                  <p:embed/>
                </p:oleObj>
              </mc:Choice>
              <mc:Fallback>
                <p:oleObj name="Equation" r:id="rId3" imgW="3047760" imgH="660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3128323"/>
                        <a:ext cx="6543675" cy="1416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1666228" y="4599297"/>
          <a:ext cx="6547752" cy="2258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5" name="Equation" r:id="rId5" imgW="2869920" imgH="990360" progId="">
                  <p:embed/>
                </p:oleObj>
              </mc:Choice>
              <mc:Fallback>
                <p:oleObj name="Equation" r:id="rId5" imgW="2869920" imgH="990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228" y="4599297"/>
                        <a:ext cx="6547752" cy="225870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489674"/>
              </p:ext>
            </p:extLst>
          </p:nvPr>
        </p:nvGraphicFramePr>
        <p:xfrm>
          <a:off x="2660650" y="1295400"/>
          <a:ext cx="64357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6" name="Equation" r:id="rId7" imgW="2527300" imgH="711200" progId="Equation.3">
                  <p:embed/>
                </p:oleObj>
              </mc:Choice>
              <mc:Fallback>
                <p:oleObj name="Equation" r:id="rId7" imgW="2527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1295400"/>
                        <a:ext cx="6435725" cy="1812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20074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Total contribution of </a:t>
            </a:r>
            <a:r>
              <a:rPr lang="en-US" sz="2400" b="1" i="1" u="sng" dirty="0" smtClean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 smtClean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 smtClean="0">
                <a:solidFill>
                  <a:srgbClr val="0000FF"/>
                </a:solidFill>
                <a:latin typeface="Georgia"/>
              </a:rPr>
              <a:t>x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 smtClean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 smtClean="0">
                <a:solidFill>
                  <a:srgbClr val="0000FF"/>
                </a:solidFill>
                <a:latin typeface="Georgia"/>
              </a:rPr>
              <a:t>y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 smtClean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 smtClean="0">
                <a:solidFill>
                  <a:srgbClr val="0000FF"/>
                </a:solidFill>
                <a:latin typeface="Georgia"/>
              </a:rPr>
              <a:t>z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 is unity considering all four hybrids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574056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For  lone-pair</a:t>
            </a:r>
          </a:p>
          <a:p>
            <a:r>
              <a:rPr lang="en-US" sz="2400" dirty="0" smtClean="0">
                <a:latin typeface="Georgia"/>
              </a:rPr>
              <a:t>hybrid </a:t>
            </a:r>
            <a:r>
              <a:rPr lang="en-US" sz="2400" dirty="0" err="1" smtClean="0">
                <a:latin typeface="Georgia"/>
              </a:rPr>
              <a:t>orbitals</a:t>
            </a:r>
            <a:r>
              <a:rPr lang="en-US" sz="2400" dirty="0" smtClean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077585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For bonded</a:t>
            </a:r>
          </a:p>
          <a:p>
            <a:r>
              <a:rPr lang="en-US" sz="2400" dirty="0" smtClean="0">
                <a:latin typeface="Georgia"/>
              </a:rPr>
              <a:t>hybrid </a:t>
            </a:r>
            <a:r>
              <a:rPr lang="en-US" sz="2400" dirty="0" err="1" smtClean="0">
                <a:latin typeface="Georgia"/>
              </a:rPr>
              <a:t>orbitals</a:t>
            </a:r>
            <a:r>
              <a:rPr lang="en-US" sz="2400" dirty="0" smtClean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229" y="4715310"/>
            <a:ext cx="11866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</a:rPr>
              <a:t>For 2p</a:t>
            </a:r>
            <a:r>
              <a:rPr lang="en-US" sz="2400" baseline="-25000" dirty="0" smtClean="0">
                <a:latin typeface="Georgia"/>
              </a:rPr>
              <a:t>z</a:t>
            </a:r>
          </a:p>
          <a:p>
            <a:endParaRPr lang="en-US" sz="1000" dirty="0" smtClean="0">
              <a:latin typeface="Georgia"/>
            </a:endParaRPr>
          </a:p>
          <a:p>
            <a:r>
              <a:rPr lang="en-US" sz="2400" dirty="0" smtClean="0">
                <a:latin typeface="Georgia"/>
              </a:rPr>
              <a:t>For 2p</a:t>
            </a:r>
            <a:r>
              <a:rPr lang="en-US" sz="2400" baseline="-25000" dirty="0" smtClean="0">
                <a:latin typeface="Georgia"/>
              </a:rPr>
              <a:t>y</a:t>
            </a:r>
          </a:p>
          <a:p>
            <a:endParaRPr lang="en-US" sz="1000" dirty="0" smtClean="0">
              <a:latin typeface="Georgia"/>
            </a:endParaRPr>
          </a:p>
          <a:p>
            <a:r>
              <a:rPr lang="en-US" sz="2400" dirty="0" smtClean="0">
                <a:latin typeface="Georgia"/>
              </a:rPr>
              <a:t>For 2s</a:t>
            </a:r>
          </a:p>
          <a:p>
            <a:endParaRPr lang="en-US" sz="1000" dirty="0" smtClean="0">
              <a:latin typeface="Georgia"/>
            </a:endParaRPr>
          </a:p>
          <a:p>
            <a:r>
              <a:rPr lang="en-US" sz="2400" dirty="0" smtClean="0">
                <a:latin typeface="Georgia"/>
              </a:rPr>
              <a:t>For 2p</a:t>
            </a:r>
            <a:r>
              <a:rPr lang="en-US" sz="2400" baseline="-25000" dirty="0" smtClean="0">
                <a:latin typeface="Georgia"/>
              </a:rPr>
              <a:t>x</a:t>
            </a:r>
            <a:endParaRPr lang="en-US" sz="2400" dirty="0" smtClean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4998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There 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is no unique </a:t>
            </a:r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combination/solution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(depends on the orientation!)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5543" y="-278323"/>
            <a:ext cx="947102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Hybridization of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three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p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orbitals (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 smtClean="0">
                <a:solidFill>
                  <a:srgbClr val="3333FF"/>
                </a:solidFill>
                <a:latin typeface="Georgia"/>
              </a:rPr>
              <a:t>3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): </a:t>
            </a:r>
          </a:p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Tetrahedral geometry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Contributions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from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=75%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graphicFrame>
        <p:nvGraphicFramePr>
          <p:cNvPr id="148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65766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Equation" r:id="rId3" imgW="2311400" imgH="419100" progId="Equation.3">
                  <p:embed/>
                </p:oleObj>
              </mc:Choice>
              <mc:Fallback>
                <p:oleObj name="Equation" r:id="rId3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tetrahedr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22" name="Picture 21" descr="cub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835247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751908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6" name="Equation" r:id="rId9" imgW="2324100" imgH="838200" progId="Equation.3">
                  <p:embed/>
                </p:oleObj>
              </mc:Choice>
              <mc:Fallback>
                <p:oleObj name="Equation" r:id="rId9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854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204715" y="3725840"/>
          <a:ext cx="6277952" cy="152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4" name="Equation" r:id="rId3" imgW="2501640" imgH="609480" progId="">
                  <p:embed/>
                </p:oleObj>
              </mc:Choice>
              <mc:Fallback>
                <p:oleObj name="Equation" r:id="rId3" imgW="2501640" imgH="609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5" y="3725840"/>
                        <a:ext cx="6277952" cy="152992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177421" y="5331985"/>
          <a:ext cx="7051834" cy="152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5" name="Equation" r:id="rId5" imgW="3047760" imgH="660240" progId="Equation.3">
                  <p:embed/>
                </p:oleObj>
              </mc:Choice>
              <mc:Fallback>
                <p:oleObj name="Equation" r:id="rId5" imgW="30477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21" y="5331985"/>
                        <a:ext cx="7051834" cy="152601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889885" y="1125754"/>
            <a:ext cx="3491517" cy="2722919"/>
            <a:chOff x="-52113" y="1406898"/>
            <a:chExt cx="4059338" cy="3034453"/>
          </a:xfrm>
        </p:grpSpPr>
        <p:grpSp>
          <p:nvGrpSpPr>
            <p:cNvPr id="5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15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19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6" name="Arc 5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208411" y="2563044"/>
              <a:ext cx="798814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2263" y="1459850"/>
              <a:ext cx="744301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18874" y="1406898"/>
              <a:ext cx="830475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smtClean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52113" y="1459498"/>
              <a:ext cx="834047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 smtClean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 smtClean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0574" y="1994567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 smtClean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21390" y="1996839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 smtClean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38907" y="1117228"/>
            <a:ext cx="4155026" cy="2741515"/>
            <a:chOff x="3968222" y="1458403"/>
            <a:chExt cx="5083916" cy="3082112"/>
          </a:xfrm>
        </p:grpSpPr>
        <p:sp>
          <p:nvSpPr>
            <p:cNvPr id="26" name="Rectangle 25"/>
            <p:cNvSpPr/>
            <p:nvPr/>
          </p:nvSpPr>
          <p:spPr>
            <a:xfrm>
              <a:off x="6228082" y="1458403"/>
              <a:ext cx="808314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grpSp>
          <p:nvGrpSpPr>
            <p:cNvPr id="28" name="Group 60"/>
            <p:cNvGrpSpPr/>
            <p:nvPr/>
          </p:nvGrpSpPr>
          <p:grpSpPr>
            <a:xfrm>
              <a:off x="3968222" y="1474285"/>
              <a:ext cx="5083916" cy="2978940"/>
              <a:chOff x="3778217" y="2103698"/>
              <a:chExt cx="5083916" cy="297894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3" name="Arc 32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8126565" y="3182504"/>
                <a:ext cx="735568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22818" y="3722180"/>
                <a:ext cx="873997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 smtClean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526269" y="3257063"/>
                <a:ext cx="877756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213321" y="3210064"/>
                <a:ext cx="468728" cy="588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 smtClean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552498" y="2269432"/>
                <a:ext cx="1000915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78217" y="3085522"/>
                <a:ext cx="878012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98022" y="4476207"/>
                <a:ext cx="1046679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 smtClean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273604" y="4021494"/>
              <a:ext cx="686219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678185" y="3102623"/>
            <a:ext cx="818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 smtClean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65405" y="3125757"/>
            <a:ext cx="85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144154" y="-102758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Different </a:t>
            </a:r>
            <a:r>
              <a:rPr lang="en-US" sz="2400" b="1" i="1" u="sng" dirty="0" smtClean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-/</a:t>
            </a:r>
            <a:r>
              <a:rPr lang="en-US" sz="2400" b="1" i="1" u="sng" dirty="0" smtClean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- character for the two classes of hybrids in H</a:t>
            </a:r>
            <a:r>
              <a:rPr lang="en-US" sz="2400" b="1" u="sng" baseline="-25000" dirty="0" smtClean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O</a:t>
            </a:r>
            <a:endParaRPr lang="en-US" sz="24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96334" y="4071597"/>
            <a:ext cx="264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s</a:t>
            </a:r>
            <a:r>
              <a:rPr lang="en-US" sz="2400" dirty="0" smtClean="0">
                <a:latin typeface="Georgia"/>
                <a:sym typeface="Wingdings" pitchFamily="2" charset="2"/>
              </a:rPr>
              <a:t>(0.55)</a:t>
            </a:r>
            <a:r>
              <a:rPr lang="en-US" sz="2400" baseline="30000" dirty="0" smtClean="0">
                <a:latin typeface="Georgia"/>
                <a:sym typeface="Wingdings" pitchFamily="2" charset="2"/>
              </a:rPr>
              <a:t>2</a:t>
            </a:r>
            <a:r>
              <a:rPr lang="en-US" sz="2400" dirty="0" smtClean="0">
                <a:latin typeface="Georgia"/>
                <a:sym typeface="Wingdings" pitchFamily="2" charset="2"/>
              </a:rPr>
              <a:t>30%</a:t>
            </a:r>
          </a:p>
          <a:p>
            <a:r>
              <a:rPr lang="en-US" sz="2400" i="1" dirty="0" smtClean="0">
                <a:latin typeface="Georgia"/>
              </a:rPr>
              <a:t>p</a:t>
            </a:r>
            <a:r>
              <a:rPr lang="en-US" sz="2400" dirty="0" smtClean="0">
                <a:latin typeface="Georgia"/>
                <a:sym typeface="Wingdings" pitchFamily="2" charset="2"/>
              </a:rPr>
              <a:t>100-3070%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28826" y="5629718"/>
            <a:ext cx="145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Georgia"/>
              </a:rPr>
              <a:t>s</a:t>
            </a:r>
            <a:r>
              <a:rPr lang="en-US" sz="2400" dirty="0" smtClean="0">
                <a:latin typeface="Georgia"/>
                <a:sym typeface="Wingdings" pitchFamily="2" charset="2"/>
              </a:rPr>
              <a:t> 20%</a:t>
            </a:r>
          </a:p>
          <a:p>
            <a:r>
              <a:rPr lang="en-US" sz="2400" i="1" dirty="0" smtClean="0">
                <a:latin typeface="Georgia"/>
              </a:rPr>
              <a:t>p</a:t>
            </a:r>
            <a:r>
              <a:rPr lang="en-US" sz="2400" dirty="0" smtClean="0">
                <a:latin typeface="Georgia"/>
                <a:sym typeface="Wingdings" pitchFamily="2" charset="2"/>
              </a:rPr>
              <a:t> 80%</a:t>
            </a:r>
          </a:p>
        </p:txBody>
      </p:sp>
    </p:spTree>
    <p:extLst>
      <p:ext uri="{BB962C8B-B14F-4D97-AF65-F5344CB8AC3E}">
        <p14:creationId xmlns:p14="http://schemas.microsoft.com/office/powerpoint/2010/main" val="11645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p3d2_hybdrid orbit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49657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of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: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and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739762" y="5858312"/>
            <a:ext cx="31960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CC"/>
                </a:solidFill>
                <a:latin typeface="Georgia"/>
              </a:rPr>
              <a:t>Similarly, 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sp</a:t>
            </a:r>
            <a:r>
              <a:rPr lang="en-US" sz="2200" b="1" i="1" baseline="30000" dirty="0">
                <a:solidFill>
                  <a:srgbClr val="0000CC"/>
                </a:solidFill>
                <a:latin typeface="Georgia"/>
              </a:rPr>
              <a:t>3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d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  <a:r>
              <a:rPr lang="en-US" sz="2200" b="1" dirty="0">
                <a:solidFill>
                  <a:srgbClr val="0000CC"/>
                </a:solidFill>
                <a:latin typeface="Georgia"/>
                <a:sym typeface="Wingdings" pitchFamily="2" charset="2"/>
              </a:rPr>
              <a:t> </a:t>
            </a:r>
            <a:endParaRPr lang="en-US" sz="2200" b="1" dirty="0" smtClean="0">
              <a:solidFill>
                <a:srgbClr val="0000CC"/>
              </a:solidFill>
              <a:latin typeface="Georgia"/>
              <a:sym typeface="Wingdings" pitchFamily="2" charset="2"/>
            </a:endParaRPr>
          </a:p>
          <a:p>
            <a:r>
              <a:rPr lang="en-US" sz="2200" b="1" dirty="0" err="1" smtClean="0">
                <a:solidFill>
                  <a:srgbClr val="0000CC"/>
                </a:solidFill>
                <a:latin typeface="Georgia"/>
                <a:sym typeface="Wingdings" pitchFamily="2" charset="2"/>
              </a:rPr>
              <a:t>trigonal</a:t>
            </a:r>
            <a:r>
              <a:rPr lang="en-US" sz="2200" b="1" dirty="0" smtClean="0">
                <a:solidFill>
                  <a:srgbClr val="0000CC"/>
                </a:solidFill>
                <a:latin typeface="Georgia"/>
                <a:sym typeface="Wingdings" pitchFamily="2" charset="2"/>
              </a:rPr>
              <a:t> </a:t>
            </a:r>
            <a:r>
              <a:rPr lang="en-US" sz="2200" b="1" dirty="0" err="1">
                <a:solidFill>
                  <a:srgbClr val="0000CC"/>
                </a:solidFill>
                <a:latin typeface="Georgia"/>
                <a:sym typeface="Wingdings" pitchFamily="2" charset="2"/>
              </a:rPr>
              <a:t>bipyramidal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</a:p>
        </p:txBody>
      </p:sp>
      <p:pic>
        <p:nvPicPr>
          <p:cNvPr id="35845" name="Picture 5" descr="3d1-3sp3-all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810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3d2-3sp3-all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762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3193446" y="902045"/>
            <a:ext cx="267395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Georgia"/>
              </a:rPr>
              <a:t>s</a:t>
            </a:r>
            <a:r>
              <a:rPr lang="en-US" sz="2200" b="1" i="1" dirty="0" smtClean="0">
                <a:solidFill>
                  <a:srgbClr val="C00000"/>
                </a:solidFill>
                <a:latin typeface="Georgia"/>
              </a:rPr>
              <a:t>p</a:t>
            </a:r>
            <a:r>
              <a:rPr lang="en-US" sz="2200" b="1" i="1" baseline="30000" dirty="0" smtClean="0">
                <a:solidFill>
                  <a:srgbClr val="C00000"/>
                </a:solidFill>
                <a:latin typeface="Georgia"/>
              </a:rPr>
              <a:t>3</a:t>
            </a:r>
            <a:r>
              <a:rPr lang="en-US" sz="2200" b="1" i="1" dirty="0" smtClean="0">
                <a:solidFill>
                  <a:srgbClr val="C00000"/>
                </a:solidFill>
                <a:latin typeface="Georgia"/>
              </a:rPr>
              <a:t>d</a:t>
            </a:r>
            <a:r>
              <a:rPr lang="en-US" sz="2200" b="1" i="1" baseline="30000" dirty="0" smtClean="0">
                <a:solidFill>
                  <a:srgbClr val="C00000"/>
                </a:solidFill>
                <a:latin typeface="Georgia"/>
              </a:rPr>
              <a:t>2</a:t>
            </a:r>
            <a:r>
              <a:rPr lang="en-US" sz="2200" b="1" dirty="0">
                <a:solidFill>
                  <a:srgbClr val="C00000"/>
                </a:solidFill>
                <a:latin typeface="Georgia"/>
              </a:rPr>
              <a:t>: octahedral</a:t>
            </a:r>
          </a:p>
        </p:txBody>
      </p:sp>
    </p:spTree>
    <p:extLst>
      <p:ext uri="{BB962C8B-B14F-4D97-AF65-F5344CB8AC3E}">
        <p14:creationId xmlns:p14="http://schemas.microsoft.com/office/powerpoint/2010/main" val="317694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vs. MOT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771525" y="1390900"/>
            <a:ext cx="761999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</a:rPr>
              <a:t>Hybridization: Highly directional, localized bonds</a:t>
            </a:r>
          </a:p>
          <a:p>
            <a:endParaRPr lang="en-US" sz="2400" dirty="0" smtClean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</a:rPr>
              <a:t>MOT: Delocalized MOs</a:t>
            </a:r>
          </a:p>
          <a:p>
            <a:endParaRPr lang="en-US" sz="2400" dirty="0" smtClean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</a:rPr>
              <a:t>Do they agree?</a:t>
            </a:r>
          </a:p>
          <a:p>
            <a:endParaRPr lang="en-US" sz="2400" dirty="0" smtClean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eorgia"/>
              </a:rPr>
              <a:t>Does MOT provide some extra information?</a:t>
            </a:r>
            <a:endParaRPr lang="en-US" sz="24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71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VBT picture with sp</a:t>
            </a:r>
            <a:r>
              <a:rPr lang="en-US" sz="2400" b="1" u="sng" baseline="-25000" dirty="0" smtClean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 orbitals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There 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is no unique </a:t>
            </a:r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combination/solution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(depends on the orientation!)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Contributions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from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=75%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04942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8" name="Equation" r:id="rId3" imgW="2311400" imgH="419100" progId="Equation.3">
                  <p:embed/>
                </p:oleObj>
              </mc:Choice>
              <mc:Fallback>
                <p:oleObj name="Equation" r:id="rId3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etrahedr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8" name="Picture 7" descr="cub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618194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9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217011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0" name="Equation" r:id="rId9" imgW="2324100" imgH="838200" progId="Equation.3">
                  <p:embed/>
                </p:oleObj>
              </mc:Choice>
              <mc:Fallback>
                <p:oleObj name="Equation" r:id="rId9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5371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98584" y="796510"/>
            <a:ext cx="6827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AOs with proper symmetry can only be combined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93" y="1925166"/>
            <a:ext cx="3140364" cy="2743200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99741" y="5304411"/>
            <a:ext cx="57635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Central Carbon atom: 2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 and 2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 orbitals</a:t>
            </a:r>
          </a:p>
        </p:txBody>
      </p:sp>
    </p:spTree>
    <p:extLst>
      <p:ext uri="{BB962C8B-B14F-4D97-AF65-F5344CB8AC3E}">
        <p14:creationId xmlns:p14="http://schemas.microsoft.com/office/powerpoint/2010/main" val="107152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78457" y="796510"/>
            <a:ext cx="1467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 smtClean="0">
                <a:solidFill>
                  <a:srgbClr val="0000CC"/>
                </a:solidFill>
                <a:latin typeface="Georgia"/>
              </a:rPr>
              <a:t>s</a:t>
            </a:r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3834484"/>
            <a:ext cx="520700" cy="52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72" y="2244163"/>
            <a:ext cx="520700" cy="52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56" y="1689395"/>
            <a:ext cx="520700" cy="520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57" y="4355184"/>
            <a:ext cx="520700" cy="52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3171" y="1673516"/>
            <a:ext cx="3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P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6160" y="2243798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Q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5340" y="3845500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S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02" y="4349130"/>
            <a:ext cx="35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949449"/>
              </p:ext>
            </p:extLst>
          </p:nvPr>
        </p:nvGraphicFramePr>
        <p:xfrm>
          <a:off x="1238623" y="5883086"/>
          <a:ext cx="782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3" name="Equation" r:id="rId5" imgW="3467100" imgH="355600" progId="Equation.3">
                  <p:embed/>
                </p:oleObj>
              </mc:Choice>
              <mc:Fallback>
                <p:oleObj name="Equation" r:id="rId5" imgW="3467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623" y="5883086"/>
                        <a:ext cx="7823200" cy="8001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915457"/>
              </p:ext>
            </p:extLst>
          </p:nvPr>
        </p:nvGraphicFramePr>
        <p:xfrm>
          <a:off x="2964321" y="4975785"/>
          <a:ext cx="6075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4" name="Equation" r:id="rId7" imgW="2692400" imgH="330200" progId="Equation.3">
                  <p:embed/>
                </p:oleObj>
              </mc:Choice>
              <mc:Fallback>
                <p:oleObj name="Equation" r:id="rId7" imgW="26924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321" y="4975785"/>
                        <a:ext cx="6075363" cy="7429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57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Callout 1"/>
          <p:cNvSpPr/>
          <p:nvPr/>
        </p:nvSpPr>
        <p:spPr>
          <a:xfrm rot="16200000">
            <a:off x="5381945" y="2064724"/>
            <a:ext cx="1210237" cy="6075363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8" y="1924050"/>
            <a:ext cx="3140364" cy="2743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22" y="3862216"/>
            <a:ext cx="520700" cy="520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2" y="4338034"/>
            <a:ext cx="520700" cy="520700"/>
          </a:xfrm>
          <a:prstGeom prst="rect">
            <a:avLst/>
          </a:prstGeom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57042" y="796510"/>
            <a:ext cx="151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 smtClean="0">
                <a:solidFill>
                  <a:srgbClr val="0000CC"/>
                </a:solidFill>
                <a:latin typeface="Georgia"/>
              </a:rPr>
              <a:t>p</a:t>
            </a:r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266714"/>
              </p:ext>
            </p:extLst>
          </p:nvPr>
        </p:nvGraphicFramePr>
        <p:xfrm>
          <a:off x="1152525" y="5854700"/>
          <a:ext cx="79962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6" name="Equation" r:id="rId5" imgW="3543300" imgH="381000" progId="Equation.3">
                  <p:embed/>
                </p:oleObj>
              </mc:Choice>
              <mc:Fallback>
                <p:oleObj name="Equation" r:id="rId5" imgW="35433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854700"/>
                        <a:ext cx="7996238" cy="857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881637"/>
              </p:ext>
            </p:extLst>
          </p:nvPr>
        </p:nvGraphicFramePr>
        <p:xfrm>
          <a:off x="2935288" y="4960938"/>
          <a:ext cx="61325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7" name="Equation" r:id="rId7" imgW="2717800" imgH="342900" progId="Equation.3">
                  <p:embed/>
                </p:oleObj>
              </mc:Choice>
              <mc:Fallback>
                <p:oleObj name="Equation" r:id="rId7" imgW="2717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4960938"/>
                        <a:ext cx="6132512" cy="771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396" y="2258739"/>
            <a:ext cx="5207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328" y="1663700"/>
            <a:ext cx="520700" cy="520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4702" y="1673516"/>
            <a:ext cx="3400776" cy="3137279"/>
            <a:chOff x="534702" y="1673516"/>
            <a:chExt cx="3400776" cy="3137279"/>
          </a:xfrm>
        </p:grpSpPr>
        <p:sp>
          <p:nvSpPr>
            <p:cNvPr id="19" name="TextBox 18"/>
            <p:cNvSpPr txBox="1"/>
            <p:nvPr/>
          </p:nvSpPr>
          <p:spPr>
            <a:xfrm>
              <a:off x="1383171" y="1673516"/>
              <a:ext cx="34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90"/>
                  </a:solidFill>
                </a:rPr>
                <a:t>P</a:t>
              </a:r>
              <a:endParaRPr lang="en-US" sz="2400" b="1" dirty="0">
                <a:solidFill>
                  <a:srgbClr val="00009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56160" y="2243798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90"/>
                  </a:solidFill>
                </a:rPr>
                <a:t>Q</a:t>
              </a:r>
              <a:endParaRPr lang="en-US" sz="2400" b="1" dirty="0">
                <a:solidFill>
                  <a:srgbClr val="00009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5340" y="3845500"/>
              <a:ext cx="330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90"/>
                  </a:solidFill>
                </a:rPr>
                <a:t>S</a:t>
              </a:r>
              <a:endParaRPr lang="en-US" sz="2400" b="1" dirty="0">
                <a:solidFill>
                  <a:srgbClr val="00009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702" y="4349130"/>
              <a:ext cx="357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90"/>
                  </a:solidFill>
                </a:rPr>
                <a:t>R</a:t>
              </a:r>
              <a:endParaRPr lang="en-US" sz="2400" b="1" dirty="0">
                <a:solidFill>
                  <a:srgbClr val="000090"/>
                </a:solidFill>
              </a:endParaRPr>
            </a:p>
          </p:txBody>
        </p:sp>
      </p:grp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4022135" y="3552798"/>
            <a:ext cx="3960571" cy="830997"/>
          </a:xfrm>
          <a:prstGeom prst="rect">
            <a:avLst/>
          </a:prstGeom>
          <a:solidFill>
            <a:srgbClr val="0000FF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3 such linear combinations:</a:t>
            </a:r>
          </a:p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x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y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z</a:t>
            </a:r>
            <a:endParaRPr lang="en-US" sz="2400" dirty="0" smtClean="0">
              <a:solidFill>
                <a:srgbClr val="000000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6380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36501" y="796510"/>
            <a:ext cx="4551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Georgia"/>
              </a:rPr>
              <a:t>Two kinds of Molecular Orbitals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1401" y="1679757"/>
            <a:ext cx="3586359" cy="3189395"/>
            <a:chOff x="451401" y="1679757"/>
            <a:chExt cx="3586359" cy="318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401" y="4348452"/>
              <a:ext cx="520700" cy="520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7060" y="3842589"/>
              <a:ext cx="520700" cy="520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065" y="2215398"/>
              <a:ext cx="520700" cy="520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391" y="1679757"/>
              <a:ext cx="520700" cy="520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928" y="1927516"/>
              <a:ext cx="3140364" cy="2743200"/>
            </a:xfrm>
            <a:prstGeom prst="rect">
              <a:avLst/>
            </a:prstGeom>
          </p:spPr>
        </p:pic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81084" y="5073578"/>
            <a:ext cx="2158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1 MO, no node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97207" y="1694698"/>
            <a:ext cx="3556477" cy="3144572"/>
            <a:chOff x="4797207" y="1694698"/>
            <a:chExt cx="3556477" cy="3144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8198" y="2215398"/>
              <a:ext cx="520700" cy="520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712" y="1694698"/>
              <a:ext cx="520700" cy="520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793" y="1925166"/>
              <a:ext cx="3140364" cy="2743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2984" y="3797870"/>
              <a:ext cx="520700" cy="52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207" y="4318570"/>
              <a:ext cx="520700" cy="520700"/>
            </a:xfrm>
            <a:prstGeom prst="rect">
              <a:avLst/>
            </a:prstGeom>
          </p:spPr>
        </p:pic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924740" y="5079846"/>
            <a:ext cx="35206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3 MOs, one node in each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648577" y="5568026"/>
            <a:ext cx="377539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Same energy?</a:t>
            </a:r>
          </a:p>
          <a:p>
            <a:endParaRPr lang="en-US" sz="2400" dirty="0" smtClean="0">
              <a:solidFill>
                <a:srgbClr val="000000"/>
              </a:solidFill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Experimental evidence?</a:t>
            </a:r>
          </a:p>
        </p:txBody>
      </p:sp>
    </p:spTree>
    <p:extLst>
      <p:ext uri="{BB962C8B-B14F-4D97-AF65-F5344CB8AC3E}">
        <p14:creationId xmlns:p14="http://schemas.microsoft.com/office/powerpoint/2010/main" val="215454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-64139" y="2831567"/>
            <a:ext cx="430156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p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                                            4 × 1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s</a:t>
            </a:r>
          </a:p>
          <a:p>
            <a:endParaRPr lang="en-US" sz="2400" dirty="0" smtClean="0">
              <a:solidFill>
                <a:srgbClr val="000000"/>
              </a:solidFill>
              <a:latin typeface="Georgia"/>
            </a:endParaRP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 smtClean="0">
                <a:solidFill>
                  <a:srgbClr val="000000"/>
                </a:solidFill>
                <a:latin typeface="Georgia"/>
              </a:rPr>
              <a:t>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0000FF"/>
                </a:solidFill>
                <a:latin typeface="Georgia"/>
              </a:rPr>
              <a:t>Methane: Energy Diagram and Photoelectron spectrum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92882" y="1677862"/>
            <a:ext cx="3157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C                                  H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07330" y="3062400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7330" y="3115349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7330" y="316741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4327" y="463637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63793" y="376223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63793" y="38151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63793" y="3867252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41025" y="39255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77283" y="59458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77283" y="5231938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877283" y="528488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77283" y="533695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77283" y="184604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877283" y="189899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877283" y="195106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74462" y="226009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40" name="Straight Connector 35839"/>
          <p:cNvCxnSpPr/>
          <p:nvPr/>
        </p:nvCxnSpPr>
        <p:spPr>
          <a:xfrm>
            <a:off x="1284633" y="4636374"/>
            <a:ext cx="592650" cy="13095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7636" y="3068739"/>
            <a:ext cx="592650" cy="21631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77589" y="3815185"/>
            <a:ext cx="486204" cy="2130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754821" y="3867252"/>
            <a:ext cx="486204" cy="1469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307636" y="1898996"/>
            <a:ext cx="566826" cy="1216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07636" y="2260093"/>
            <a:ext cx="592650" cy="2384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754821" y="1846047"/>
            <a:ext cx="508972" cy="196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758805" y="2260093"/>
            <a:ext cx="504988" cy="15550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314727" y="547214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390016" y="547214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001461" y="4863215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76750" y="4863215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328838" y="4786421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404127" y="4786421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622348" y="474126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697637" y="474126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855" name="Object 358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519606"/>
              </p:ext>
            </p:extLst>
          </p:nvPr>
        </p:nvGraphicFramePr>
        <p:xfrm>
          <a:off x="1679541" y="5754595"/>
          <a:ext cx="702733" cy="61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3" name="Equation" r:id="rId3" imgW="304800" imgH="266700" progId="Equation.3">
                  <p:embed/>
                </p:oleObj>
              </mc:Choice>
              <mc:Fallback>
                <p:oleObj name="Equation" r:id="rId3" imgW="304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9541" y="5754595"/>
                        <a:ext cx="702733" cy="614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333936"/>
              </p:ext>
            </p:extLst>
          </p:nvPr>
        </p:nvGraphicFramePr>
        <p:xfrm>
          <a:off x="1679541" y="5149090"/>
          <a:ext cx="73183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4" name="Equation" r:id="rId5" imgW="317500" imgH="279400" progId="Equation.3">
                  <p:embed/>
                </p:oleObj>
              </mc:Choice>
              <mc:Fallback>
                <p:oleObj name="Equation" r:id="rId5" imgW="317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9541" y="5149090"/>
                        <a:ext cx="731837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822219"/>
              </p:ext>
            </p:extLst>
          </p:nvPr>
        </p:nvGraphicFramePr>
        <p:xfrm>
          <a:off x="1991468" y="1167158"/>
          <a:ext cx="7318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5" name="Equation" r:id="rId7" imgW="317500" imgH="317500" progId="Equation.3">
                  <p:embed/>
                </p:oleObj>
              </mc:Choice>
              <mc:Fallback>
                <p:oleObj name="Equation" r:id="rId7" imgW="317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1468" y="1167158"/>
                        <a:ext cx="731838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6" name="Picture 358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640" y="846886"/>
            <a:ext cx="4472304" cy="2670959"/>
          </a:xfrm>
          <a:prstGeom prst="rect">
            <a:avLst/>
          </a:prstGeom>
          <a:ln>
            <a:solidFill>
              <a:srgbClr val="0000FF"/>
            </a:solidFill>
          </a:ln>
          <a:effectLst/>
        </p:spPr>
      </p:pic>
      <p:sp>
        <p:nvSpPr>
          <p:cNvPr id="35857" name="Rectangle 35856"/>
          <p:cNvSpPr/>
          <p:nvPr/>
        </p:nvSpPr>
        <p:spPr>
          <a:xfrm>
            <a:off x="1" y="6481507"/>
            <a:ext cx="611461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bilbo.chm.uri.edu</a:t>
            </a:r>
            <a:r>
              <a:rPr lang="en-US" dirty="0">
                <a:latin typeface="Georgia"/>
                <a:cs typeface="Georgia"/>
              </a:rPr>
              <a:t>/CHM401/fall2008exam1-4.html</a:t>
            </a:r>
          </a:p>
        </p:txBody>
      </p:sp>
      <p:sp>
        <p:nvSpPr>
          <p:cNvPr id="84" name="Text Box 4"/>
          <p:cNvSpPr txBox="1">
            <a:spLocks noChangeArrowheads="1"/>
          </p:cNvSpPr>
          <p:nvPr/>
        </p:nvSpPr>
        <p:spPr bwMode="auto">
          <a:xfrm>
            <a:off x="3157664" y="4032653"/>
            <a:ext cx="6315041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 smtClean="0">
                <a:latin typeface="Georgia"/>
              </a:rPr>
              <a:t>kinds of MOs: </a:t>
            </a: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energy levels</a:t>
            </a:r>
            <a:endParaRPr lang="en-US" sz="1000" dirty="0" smtClean="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Bond lengths:</a:t>
            </a: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 equal</a:t>
            </a:r>
            <a:endParaRPr lang="en-US" sz="1000" dirty="0" smtClean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All MOs 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contribute</a:t>
            </a: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 equally 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to</a:t>
            </a: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 each bond</a:t>
            </a:r>
            <a:endParaRPr lang="en-US" sz="1000" dirty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VB and MO pictures </a:t>
            </a:r>
            <a:r>
              <a:rPr lang="en-US" sz="2400" dirty="0" smtClean="0">
                <a:solidFill>
                  <a:srgbClr val="0000FF"/>
                </a:solidFill>
                <a:latin typeface="Georgia"/>
              </a:rPr>
              <a:t>correlated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 smtClean="0">
                <a:solidFill>
                  <a:srgbClr val="0000FF"/>
                </a:solidFill>
                <a:latin typeface="Georgia"/>
              </a:rPr>
              <a:t>Properties </a:t>
            </a:r>
            <a:r>
              <a:rPr lang="en-US" sz="2400" dirty="0" smtClean="0">
                <a:solidFill>
                  <a:srgbClr val="000000"/>
                </a:solidFill>
                <a:latin typeface="Georgia"/>
              </a:rPr>
              <a:t>depend on the </a:t>
            </a:r>
            <a:r>
              <a:rPr lang="en-US" sz="2400" b="1" dirty="0" smtClean="0">
                <a:solidFill>
                  <a:srgbClr val="0000FF"/>
                </a:solidFill>
                <a:latin typeface="Georgia"/>
              </a:rPr>
              <a:t>experiment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031643"/>
              </p:ext>
            </p:extLst>
          </p:nvPr>
        </p:nvGraphicFramePr>
        <p:xfrm>
          <a:off x="1990725" y="2220438"/>
          <a:ext cx="7032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6" name="Equation" r:id="rId10" imgW="304800" imgH="304800" progId="Equation.3">
                  <p:embed/>
                </p:oleObj>
              </mc:Choice>
              <mc:Fallback>
                <p:oleObj name="Equation" r:id="rId10" imgW="304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90725" y="2220438"/>
                        <a:ext cx="703263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70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7" grpId="0" animBg="1"/>
      <p:bldP spid="8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Angles between two hybrid orbitals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658049"/>
              </p:ext>
            </p:extLst>
          </p:nvPr>
        </p:nvGraphicFramePr>
        <p:xfrm>
          <a:off x="301425" y="1349594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9" name="Equation" r:id="rId3" imgW="1003300" imgH="317500" progId="Equation.3">
                  <p:embed/>
                </p:oleObj>
              </mc:Choice>
              <mc:Fallback>
                <p:oleObj name="Equation" r:id="rId3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25" y="1349594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82975"/>
              </p:ext>
            </p:extLst>
          </p:nvPr>
        </p:nvGraphicFramePr>
        <p:xfrm>
          <a:off x="3765934" y="980176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0" name="Equation" r:id="rId5" imgW="2311400" imgH="419100" progId="Equation.3">
                  <p:embed/>
                </p:oleObj>
              </mc:Choice>
              <mc:Fallback>
                <p:oleObj name="Equation" r:id="rId5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980176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8307"/>
              </p:ext>
            </p:extLst>
          </p:nvPr>
        </p:nvGraphicFramePr>
        <p:xfrm>
          <a:off x="3765873" y="1915287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1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1915287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49366"/>
              </p:ext>
            </p:extLst>
          </p:nvPr>
        </p:nvGraphicFramePr>
        <p:xfrm>
          <a:off x="166959" y="3166503"/>
          <a:ext cx="44973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2" name="Equation" r:id="rId9" imgW="2349500" imgH="406400" progId="Equation.3">
                  <p:embed/>
                </p:oleObj>
              </mc:Choice>
              <mc:Fallback>
                <p:oleObj name="Equation" r:id="rId9" imgW="23495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59" y="3166503"/>
                        <a:ext cx="4497388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691530" y="1032300"/>
            <a:ext cx="64247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4520" y="1916809"/>
            <a:ext cx="63948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51041"/>
              </p:ext>
            </p:extLst>
          </p:nvPr>
        </p:nvGraphicFramePr>
        <p:xfrm>
          <a:off x="4673872" y="3183499"/>
          <a:ext cx="6810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3" name="Equation" r:id="rId11" imgW="355600" imgH="406400" progId="Equation.3">
                  <p:embed/>
                </p:oleObj>
              </mc:Choice>
              <mc:Fallback>
                <p:oleObj name="Equation" r:id="rId11" imgW="355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872" y="3183499"/>
                        <a:ext cx="681037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42869"/>
              </p:ext>
            </p:extLst>
          </p:nvPr>
        </p:nvGraphicFramePr>
        <p:xfrm>
          <a:off x="119528" y="3941203"/>
          <a:ext cx="475456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4" name="Equation" r:id="rId13" imgW="2387600" imgH="533400" progId="Equation.3">
                  <p:embed/>
                </p:oleObj>
              </mc:Choice>
              <mc:Fallback>
                <p:oleObj name="Equation" r:id="rId13" imgW="2387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" y="3941203"/>
                        <a:ext cx="4754563" cy="9493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477601"/>
              </p:ext>
            </p:extLst>
          </p:nvPr>
        </p:nvGraphicFramePr>
        <p:xfrm>
          <a:off x="6561509" y="3913384"/>
          <a:ext cx="210026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5" name="Equation" r:id="rId15" imgW="1054100" imgH="482600" progId="Equation.3">
                  <p:embed/>
                </p:oleObj>
              </mc:Choice>
              <mc:Fallback>
                <p:oleObj name="Equation" r:id="rId15" imgW="105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509" y="3913384"/>
                        <a:ext cx="2100262" cy="8588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276707"/>
              </p:ext>
            </p:extLst>
          </p:nvPr>
        </p:nvGraphicFramePr>
        <p:xfrm>
          <a:off x="1456949" y="5296742"/>
          <a:ext cx="660717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6" name="Equation" r:id="rId17" imgW="2882900" imgH="546100" progId="Equation.3">
                  <p:embed/>
                </p:oleObj>
              </mc:Choice>
              <mc:Fallback>
                <p:oleObj name="Equation" r:id="rId17" imgW="28829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949" y="5296742"/>
                        <a:ext cx="6607175" cy="12509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5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929999"/>
              </p:ext>
            </p:extLst>
          </p:nvPr>
        </p:nvGraphicFramePr>
        <p:xfrm>
          <a:off x="346075" y="3859213"/>
          <a:ext cx="40370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Equation" r:id="rId4" imgW="2286000" imgH="330200" progId="Equation.3">
                  <p:embed/>
                </p:oleObj>
              </mc:Choice>
              <mc:Fallback>
                <p:oleObj name="Equation" r:id="rId4" imgW="2286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3859213"/>
                        <a:ext cx="4037013" cy="5826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705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04000"/>
              </p:ext>
            </p:extLst>
          </p:nvPr>
        </p:nvGraphicFramePr>
        <p:xfrm>
          <a:off x="503164" y="4608513"/>
          <a:ext cx="37655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0" name="Equation" r:id="rId5" imgW="2133600" imgH="304800" progId="Equation.3">
                  <p:embed/>
                </p:oleObj>
              </mc:Choice>
              <mc:Fallback>
                <p:oleObj name="Equation" r:id="rId5" imgW="2133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64" y="4608513"/>
                        <a:ext cx="3765550" cy="5381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033538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1" name="Equation" r:id="rId7" imgW="2387600" imgH="457200" progId="Equation.3">
                  <p:embed/>
                </p:oleObj>
              </mc:Choice>
              <mc:Fallback>
                <p:oleObj name="Equation" r:id="rId7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7233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5505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6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558214"/>
              </p:ext>
            </p:extLst>
          </p:nvPr>
        </p:nvGraphicFramePr>
        <p:xfrm>
          <a:off x="343211" y="4451336"/>
          <a:ext cx="42132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7" name="Equation" r:id="rId7" imgW="2387600" imgH="482600" progId="Equation.3">
                  <p:embed/>
                </p:oleObj>
              </mc:Choice>
              <mc:Fallback>
                <p:oleObj name="Equation" r:id="rId7" imgW="238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1" y="4451336"/>
                        <a:ext cx="4213225" cy="8524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0" name="Equation" r:id="rId5" imgW="2577960" imgH="1752480" progId="Equation.3">
                  <p:embed/>
                </p:oleObj>
              </mc:Choice>
              <mc:Fallback>
                <p:oleObj name="Equation" r:id="rId5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than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96" y="3916905"/>
            <a:ext cx="2812545" cy="2558955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5" imgW="2577960" imgH="1752480" progId="Equation.3">
                  <p:embed/>
                </p:oleObj>
              </mc:Choice>
              <mc:Fallback>
                <p:oleObj name="Equation" r:id="rId5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2890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ch3ch3hybrid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2324" y="3909198"/>
            <a:ext cx="4203510" cy="27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9" name="Equation" r:id="rId5" imgW="2577960" imgH="1752480" progId="Equation.DSMT4">
                  <p:embed/>
                </p:oleObj>
              </mc:Choice>
              <mc:Fallback>
                <p:oleObj name="Equation" r:id="rId5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 smtClean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 smtClean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  <a:endParaRPr lang="en-US" sz="2400" dirty="0">
              <a:solidFill>
                <a:srgbClr val="008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169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783</Words>
  <Application>Microsoft Macintosh PowerPoint</Application>
  <PresentationFormat>On-screen Show (4:3)</PresentationFormat>
  <Paragraphs>198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Equation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Rajarshi Chakrabarti</dc:creator>
  <cp:lastModifiedBy>Anindya Dutta</cp:lastModifiedBy>
  <cp:revision>105</cp:revision>
  <dcterms:created xsi:type="dcterms:W3CDTF">2015-10-25T05:52:53Z</dcterms:created>
  <dcterms:modified xsi:type="dcterms:W3CDTF">2016-11-02T15:08:53Z</dcterms:modified>
</cp:coreProperties>
</file>